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94" r:id="rId22"/>
    <p:sldMasterId id="2147483696" r:id="rId23"/>
    <p:sldMasterId id="2147483698" r:id="rId24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4BB2E8-7225-4895-BD2D-F24681A71E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ECEF79E-64DF-40CE-824A-2EC4418E33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4CDDD81C-120D-4FAA-AF46-3EA026D52A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E90CA6AA-8BD8-484A-99E6-3ACB9957CA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DAE66C9-9112-497D-B483-119AB65525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700FA33F-F1E5-4BE2-A9C4-B31ABCAEA7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55FE45C3-D307-4ABB-A5FF-DCFA6845F4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2835DC76-B68D-4F94-B1BC-5640512E49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7412206F-C96C-4A00-AC0B-0DF6B7DBE1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43E997D4-020E-41C0-9A99-39803A40CC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F48CDBF4-0DC6-40CD-81F1-8F254328F3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9F43F9-9773-40D8-9BC0-FC33C1773F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EA9F2E91-B693-494A-B5F1-3FB1A24D4B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B0D0E79D-5D8D-4CB5-B069-01B411EADF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79A9A2F5-C255-4947-8E62-1AE246F69D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3C1E0ADA-CBE6-4FE6-BD81-70FA0E88C3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A0B7D71B-4C9A-4896-A1CD-477D19E8C8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BEB2808D-9C6E-4E84-8483-A9A10FFB5E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40D39211-E54C-41DD-AA6E-438798F079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35ED0297-B957-4059-8633-E58146BE2D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2BD5EBD7-00F4-4C9A-B54C-7E7008ED1E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ADA98675-1B91-4575-8A4F-4306A71E16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8002D5-F210-4B92-B418-D6E88AC2B1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111687-BF00-4373-B1AF-39250FE904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5AD0C8D-88DE-4CC0-B97C-A0A94BAD18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43D7139-853D-422F-9BAE-EAD30B0618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3C9903F-E8FB-4A4A-9C09-3BB1D3AA70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C123E21-AA55-49E9-8CDB-7D29A7FEDC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375375A-0A72-4A6B-9039-490E81396B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7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8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09B6A7-673A-4D0A-9AE6-86765D6DCF7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6FA5FE-B255-4EAD-B752-8F440CDCD1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CD666F-D876-4804-A019-C768AA0CB5D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1E2A6B-7811-49BC-B896-09D3D24A35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E072B0-FA8A-4994-9FA4-55B1301EC0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7A618F-EB16-4E8F-B127-C7DC371AD19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1E9019-0B11-4B6C-80E3-CBBA1816C42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05A461-8016-43FB-9E0D-2BFAC4CC921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DDC878-78D5-434C-9478-B88CA86BAB1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E3297C-4595-4E0D-A7CF-412190E2729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24E08D-EFA9-4E46-9434-450ED8499F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ABFA6C-1FB3-4BDD-A526-8B8CDDA9253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55B861-F960-40BF-A1E2-5132AEF2075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078F27-DCDA-49FE-8D09-1988C4547A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7DA992-44D2-4FA5-879D-B08F19EA16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C2ED97-316B-41D5-BBE7-5DA51925373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6CBDED-F626-4D04-8A4D-6F63C685570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ECEA3E-D050-4489-992A-5AD2349E4B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C1EA63-29E7-4ACD-95EF-A4E8FC75720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C0B3F7-B2B1-4561-B2F1-906E33A03D1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9EDD0F-34DB-486A-A8D4-2CDCE1B5C71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4580B5-C1A7-4A53-9CA1-FFFB93AB65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8A2A9F-F99F-4C55-BAAA-960746CE4BD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Прямоугольник 1"/>
          <p:cNvSpPr/>
          <p:nvPr/>
        </p:nvSpPr>
        <p:spPr>
          <a:xfrm>
            <a:off x="-39240" y="-203040"/>
            <a:ext cx="1288440" cy="7139520"/>
          </a:xfrm>
          <a:prstGeom prst="rect">
            <a:avLst/>
          </a:prstGeom>
          <a:solidFill>
            <a:srgbClr val="173b90"/>
          </a:solidFill>
          <a:ln>
            <a:solidFill>
              <a:srgbClr val="102b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19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7800" cy="6856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20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698760" y="1440"/>
            <a:ext cx="12191040" cy="685548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121" name="Скругленный прямоугольник 7"/>
          <p:cNvSpPr/>
          <p:nvPr/>
        </p:nvSpPr>
        <p:spPr>
          <a:xfrm>
            <a:off x="698760" y="626400"/>
            <a:ext cx="10793160" cy="104508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22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10080" cy="509040"/>
          </a:xfrm>
          <a:prstGeom prst="rect">
            <a:avLst/>
          </a:prstGeom>
          <a:ln w="0">
            <a:noFill/>
          </a:ln>
        </p:spPr>
      </p:pic>
      <p:sp>
        <p:nvSpPr>
          <p:cNvPr id="123" name="TextBox 17"/>
          <p:cNvSpPr/>
          <p:nvPr/>
        </p:nvSpPr>
        <p:spPr>
          <a:xfrm>
            <a:off x="698760" y="2652840"/>
            <a:ext cx="927252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chemeClr val="lt1"/>
                  </a:solidFill>
                </a:ln>
                <a:solidFill>
                  <a:srgbClr val="ffffff"/>
                </a:solidFill>
                <a:uFillTx/>
                <a:latin typeface="Arial"/>
              </a:rPr>
              <a:t>Что такое вирусы? Особенности и природа</a:t>
            </a:r>
            <a:endParaRPr b="0" lang="ru-RU" sz="4400" strike="noStrike" u="none">
              <a:ln>
                <a:solidFill>
                  <a:srgbClr val="000000"/>
                </a:solidFill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TextBox 18"/>
          <p:cNvSpPr/>
          <p:nvPr/>
        </p:nvSpPr>
        <p:spPr>
          <a:xfrm>
            <a:off x="565920" y="5563440"/>
            <a:ext cx="92023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TextBox 19"/>
          <p:cNvSpPr/>
          <p:nvPr/>
        </p:nvSpPr>
        <p:spPr>
          <a:xfrm rot="16200000">
            <a:off x="10745280" y="952560"/>
            <a:ext cx="1045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7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129" name="Скругленный прямоугольник 24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30" name="TextBox 25"/>
          <p:cNvSpPr/>
          <p:nvPr/>
        </p:nvSpPr>
        <p:spPr>
          <a:xfrm>
            <a:off x="375480" y="376920"/>
            <a:ext cx="15987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Природа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Box 26"/>
          <p:cNvSpPr/>
          <p:nvPr/>
        </p:nvSpPr>
        <p:spPr>
          <a:xfrm>
            <a:off x="1974960" y="376920"/>
            <a:ext cx="2250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Эволюция взглядов на 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Box 27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TextBox 28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34" name="Прямая соединительная линия 29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35" name="TextBox 30"/>
          <p:cNvSpPr/>
          <p:nvPr/>
        </p:nvSpPr>
        <p:spPr>
          <a:xfrm>
            <a:off x="1502640" y="1593720"/>
            <a:ext cx="374796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4000" strike="noStrike" u="none">
                <a:solidFill>
                  <a:srgbClr val="55308d"/>
                </a:solidFill>
                <a:uFillTx/>
                <a:latin typeface="Arial"/>
              </a:rPr>
              <a:t>1920</a:t>
            </a:r>
            <a:endParaRPr b="0" lang="ru-RU" sz="4000" strike="noStrike" u="none">
              <a:solidFill>
                <a:srgbClr val="55308d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4000" strike="noStrike" u="none">
                <a:solidFill>
                  <a:srgbClr val="55308d"/>
                </a:solidFill>
                <a:uFillTx/>
                <a:latin typeface="Arial"/>
              </a:rPr>
              <a:t>1930</a:t>
            </a:r>
            <a:endParaRPr b="0" lang="ru-RU" sz="4000" strike="noStrike" u="none">
              <a:solidFill>
                <a:srgbClr val="55308d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4000" strike="noStrike" u="none">
                <a:solidFill>
                  <a:srgbClr val="55308d"/>
                </a:solidFill>
                <a:uFillTx/>
                <a:latin typeface="Arial"/>
              </a:rPr>
              <a:t>1940</a:t>
            </a:r>
            <a:endParaRPr b="0" lang="ru-RU" sz="4000" strike="noStrike" u="none">
              <a:solidFill>
                <a:srgbClr val="55308d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4000" strike="noStrike" u="none">
                <a:solidFill>
                  <a:srgbClr val="55308d"/>
                </a:solidFill>
                <a:uFillTx/>
                <a:latin typeface="Arial"/>
              </a:rPr>
              <a:t> </a:t>
            </a:r>
            <a:endParaRPr b="0" lang="ru-RU" sz="4000" strike="noStrike" u="none">
              <a:solidFill>
                <a:srgbClr val="55308d"/>
              </a:solidFill>
              <a:uFillTx/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4000" strike="noStrike" u="none">
                <a:solidFill>
                  <a:srgbClr val="55308d"/>
                </a:solidFill>
                <a:uFillTx/>
                <a:latin typeface="Arial"/>
              </a:rPr>
              <a:t>1960</a:t>
            </a:r>
            <a:endParaRPr b="0" lang="ru-RU" sz="4000" strike="noStrike" u="none">
              <a:solidFill>
                <a:srgbClr val="55308d"/>
              </a:solidFill>
              <a:uFillTx/>
              <a:latin typeface="Arial"/>
            </a:endParaRPr>
          </a:p>
        </p:txBody>
      </p:sp>
      <p:sp>
        <p:nvSpPr>
          <p:cNvPr id="136" name="TextBox 31"/>
          <p:cNvSpPr/>
          <p:nvPr/>
        </p:nvSpPr>
        <p:spPr>
          <a:xfrm>
            <a:off x="7077960" y="1227600"/>
            <a:ext cx="2940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Ключевые темы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37" name="Прямая соединительная линия 32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38" name="Прямая соединительная линия 33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39" name="Прямая соединительная линия 34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4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141" name="Прямая соединительная линия 36"/>
          <p:cNvCxnSpPr/>
          <p:nvPr/>
        </p:nvCxnSpPr>
        <p:spPr>
          <a:xfrm>
            <a:off x="1676160" y="991440"/>
            <a:ext cx="1080" cy="524592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sp>
        <p:nvSpPr>
          <p:cNvPr id="142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3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4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cxnSp>
        <p:nvCxnSpPr>
          <p:cNvPr id="145" name="Прямая соединительная линия 1"/>
          <p:cNvCxnSpPr/>
          <p:nvPr/>
        </p:nvCxnSpPr>
        <p:spPr>
          <a:xfrm>
            <a:off x="1676160" y="991800"/>
            <a:ext cx="1080" cy="524592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cxnSp>
        <p:nvCxnSpPr>
          <p:cNvPr id="146" name="Прямая соединительная линия 2"/>
          <p:cNvCxnSpPr/>
          <p:nvPr/>
        </p:nvCxnSpPr>
        <p:spPr>
          <a:xfrm flipH="1">
            <a:off x="1676880" y="6357600"/>
            <a:ext cx="1080" cy="20160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sp>
        <p:nvSpPr>
          <p:cNvPr id="147" name=""/>
          <p:cNvSpPr txBox="1"/>
          <p:nvPr/>
        </p:nvSpPr>
        <p:spPr>
          <a:xfrm>
            <a:off x="3020400" y="2167560"/>
            <a:ext cx="6020640" cy="31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Вирусы считались живой материей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2961360" y="2896200"/>
            <a:ext cx="7068240" cy="13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Вирусы – это микроорганизмы, так как они способны размножаться, обладают изменчивостью, приспособляемостью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3024000" y="5078160"/>
            <a:ext cx="2912040" cy="48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Молекулярная биология изменила восприятие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151" name="Скругленный прямоугольник 24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2" name="TextBox 25"/>
          <p:cNvSpPr/>
          <p:nvPr/>
        </p:nvSpPr>
        <p:spPr>
          <a:xfrm>
            <a:off x="375480" y="332280"/>
            <a:ext cx="1435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Природа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TextBox 26"/>
          <p:cNvSpPr/>
          <p:nvPr/>
        </p:nvSpPr>
        <p:spPr>
          <a:xfrm>
            <a:off x="1865160" y="465480"/>
            <a:ext cx="241596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</a:rPr>
              <a:t>Онтогенез вирусов</a:t>
            </a:r>
            <a:endParaRPr b="0" lang="ru-RU" sz="1300" strike="noStrike" u="none">
              <a:solidFill>
                <a:srgbClr val="55308d"/>
              </a:solidFill>
              <a:uFillTx/>
              <a:latin typeface="Arial"/>
            </a:endParaRPr>
          </a:p>
        </p:txBody>
      </p:sp>
      <p:sp>
        <p:nvSpPr>
          <p:cNvPr id="154" name="TextBox 27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Box 28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6" name="Прямая соединительная линия 29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57" name="TextBox 30"/>
          <p:cNvSpPr/>
          <p:nvPr/>
        </p:nvSpPr>
        <p:spPr>
          <a:xfrm>
            <a:off x="6705720" y="2118240"/>
            <a:ext cx="5342400" cy="259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Способность образовывать вирионы отличает вирусы от внехромосомных генетических элементов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В онтогенетическом цикле вируса выделены две формы: внеклеточная форма – </a:t>
            </a: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вирион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 и внутриклеточная — </a:t>
            </a: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вирусная частица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Вирион — неживая белковая частица. Его функция доставка генетического материала между клетками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Box 31"/>
          <p:cNvSpPr/>
          <p:nvPr/>
        </p:nvSpPr>
        <p:spPr>
          <a:xfrm>
            <a:off x="7077960" y="1227600"/>
            <a:ext cx="3769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Онтогенез вирусов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9" name="Прямая соединительная линия 32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0" name="Прямая соединительная линия 33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1" name="Прямая соединительная линия 34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6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163" name="Прямая соединительная линия 36"/>
          <p:cNvCxnSpPr/>
          <p:nvPr/>
        </p:nvCxnSpPr>
        <p:spPr>
          <a:xfrm>
            <a:off x="6383160" y="992160"/>
            <a:ext cx="1080" cy="524592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64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65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66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sp>
        <p:nvSpPr>
          <p:cNvPr id="167" name="TextBox 18"/>
          <p:cNvSpPr/>
          <p:nvPr/>
        </p:nvSpPr>
        <p:spPr>
          <a:xfrm>
            <a:off x="307800" y="5904000"/>
            <a:ext cx="5991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1. Онтогенез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407880" y="1818000"/>
            <a:ext cx="5345640" cy="38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170" name="Скругленный прямоугольник 24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71" name="TextBox 25"/>
          <p:cNvSpPr/>
          <p:nvPr/>
        </p:nvSpPr>
        <p:spPr>
          <a:xfrm>
            <a:off x="375480" y="376920"/>
            <a:ext cx="1598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Box 26"/>
          <p:cNvSpPr/>
          <p:nvPr/>
        </p:nvSpPr>
        <p:spPr>
          <a:xfrm>
            <a:off x="1809720" y="376920"/>
            <a:ext cx="2415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Почему вирусы не клетки?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TextBox 27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TextBox 28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75" name="Прямая соединительная линия 29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76" name="TextBox 31"/>
          <p:cNvSpPr/>
          <p:nvPr/>
        </p:nvSpPr>
        <p:spPr>
          <a:xfrm>
            <a:off x="7077960" y="1227600"/>
            <a:ext cx="3769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Почему вирусы не клетки?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77" name="Прямая соединительная линия 32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78" name="Прямая соединительная линия 33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79" name="Прямая соединительная линия 34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8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181" name="Прямая соединительная линия 36"/>
          <p:cNvCxnSpPr/>
          <p:nvPr/>
        </p:nvCxnSpPr>
        <p:spPr>
          <a:xfrm>
            <a:off x="5826600" y="995400"/>
            <a:ext cx="108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82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3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8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sp>
        <p:nvSpPr>
          <p:cNvPr id="185" name="TextBox 18"/>
          <p:cNvSpPr/>
          <p:nvPr/>
        </p:nvSpPr>
        <p:spPr>
          <a:xfrm>
            <a:off x="460440" y="5282280"/>
            <a:ext cx="4392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2 Сравнение вириона и клетки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Прямоугольник 1"/>
          <p:cNvSpPr/>
          <p:nvPr/>
        </p:nvSpPr>
        <p:spPr>
          <a:xfrm>
            <a:off x="6306840" y="2170080"/>
            <a:ext cx="4851360" cy="13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Нет транспортных систем и метаболизма.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Нет цитоплазматической мембраны, рибосом, цитоскелета.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520200" y="1882800"/>
            <a:ext cx="5106240" cy="30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189" name="Скругленный прямоугольник 24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90" name="TextBox 25"/>
          <p:cNvSpPr/>
          <p:nvPr/>
        </p:nvSpPr>
        <p:spPr>
          <a:xfrm>
            <a:off x="375480" y="376920"/>
            <a:ext cx="1598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TextBox 26"/>
          <p:cNvSpPr/>
          <p:nvPr/>
        </p:nvSpPr>
        <p:spPr>
          <a:xfrm>
            <a:off x="1809720" y="376920"/>
            <a:ext cx="24159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Механизмы репликации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Box 27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TextBox 28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4" name="Прямая соединительная линия 29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95" name="TextBox 31"/>
          <p:cNvSpPr/>
          <p:nvPr/>
        </p:nvSpPr>
        <p:spPr>
          <a:xfrm>
            <a:off x="7077960" y="1227600"/>
            <a:ext cx="3769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Два способа размножения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6" name="Прямая соединительная линия 32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97" name="Прямая соединительная линия 33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98" name="Прямая соединительная линия 34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9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200" name="Прямая соединительная линия 36"/>
          <p:cNvCxnSpPr/>
          <p:nvPr/>
        </p:nvCxnSpPr>
        <p:spPr>
          <a:xfrm>
            <a:off x="6186240" y="959400"/>
            <a:ext cx="1080" cy="524592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01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2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0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6263280" y="1744200"/>
            <a:ext cx="4849200" cy="113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6296040" y="1262520"/>
            <a:ext cx="5083560" cy="51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Репликация вирусных НК (встраивание в геном клетки).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Дизъюнктивный способ (копирование частей и сборка).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215640" y="2040840"/>
            <a:ext cx="5714640" cy="282852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 txBox="1"/>
          <p:nvPr/>
        </p:nvSpPr>
        <p:spPr>
          <a:xfrm>
            <a:off x="558720" y="5460120"/>
            <a:ext cx="3256920" cy="57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3.  Литический и лизогенный цикл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209" name="Скругленный прямоугольник 24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10" name="TextBox 25"/>
          <p:cNvSpPr/>
          <p:nvPr/>
        </p:nvSpPr>
        <p:spPr>
          <a:xfrm>
            <a:off x="375480" y="376920"/>
            <a:ext cx="1598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TextBox 26"/>
          <p:cNvSpPr/>
          <p:nvPr/>
        </p:nvSpPr>
        <p:spPr>
          <a:xfrm>
            <a:off x="1754280" y="454680"/>
            <a:ext cx="24159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Генетический материал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TextBox 27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TextBox 28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14" name="Прямая соединительная линия 29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15" name="TextBox 31"/>
          <p:cNvSpPr/>
          <p:nvPr/>
        </p:nvSpPr>
        <p:spPr>
          <a:xfrm>
            <a:off x="7077960" y="1227600"/>
            <a:ext cx="3769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Геном вирусов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16" name="Прямая соединительная линия 32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17" name="Прямая соединительная линия 33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18" name="Прямая соединительная линия 34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1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220" name="Прямая соединительная линия 36"/>
          <p:cNvCxnSpPr/>
          <p:nvPr/>
        </p:nvCxnSpPr>
        <p:spPr>
          <a:xfrm>
            <a:off x="6053400" y="991800"/>
            <a:ext cx="1080" cy="524592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21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2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sp>
        <p:nvSpPr>
          <p:cNvPr id="224" name="Прямоугольник 30"/>
          <p:cNvSpPr/>
          <p:nvPr/>
        </p:nvSpPr>
        <p:spPr>
          <a:xfrm>
            <a:off x="973800" y="5762520"/>
            <a:ext cx="44017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4. Различные генетические стратегии вирусов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6224760" y="1767600"/>
            <a:ext cx="5369400" cy="82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Типы нуклеиновых кислот: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 ДНК </a:t>
            </a: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или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 РНК.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Структура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: Двунитевая </a:t>
            </a: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или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 однонитевая.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i="1" lang="ru-RU" sz="1200" strike="noStrike" u="none">
                <a:solidFill>
                  <a:srgbClr val="000000"/>
                </a:solidFill>
                <a:uFillTx/>
                <a:latin typeface="Arial"/>
              </a:rPr>
              <a:t>Если однонитевая:</a:t>
            </a:r>
            <a:r>
              <a:rPr b="1" i="1" lang="ru-RU" sz="1200" strike="noStrike" u="none">
                <a:solidFill>
                  <a:srgbClr val="000000"/>
                </a:solidFill>
                <a:uFillTx/>
                <a:latin typeface="Arial"/>
              </a:rPr>
              <a:t> + </a:t>
            </a:r>
            <a:r>
              <a:rPr b="0" i="1" lang="ru-RU" sz="1200" strike="noStrike" u="none">
                <a:solidFill>
                  <a:srgbClr val="000000"/>
                </a:solidFill>
                <a:uFillTx/>
                <a:latin typeface="Arial"/>
              </a:rPr>
              <a:t>или</a:t>
            </a:r>
            <a:r>
              <a:rPr b="1" i="1" lang="ru-RU" sz="1200" strike="noStrike" u="none">
                <a:solidFill>
                  <a:srgbClr val="000000"/>
                </a:solidFill>
                <a:uFillTx/>
                <a:latin typeface="Arial"/>
              </a:rPr>
              <a:t> -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Число молекул в вирионе: 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одна </a:t>
            </a: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или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 несколько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283680" y="1794240"/>
            <a:ext cx="5598000" cy="363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680" cy="828000"/>
          </a:xfrm>
          <a:prstGeom prst="rect">
            <a:avLst/>
          </a:prstGeom>
          <a:ln w="0">
            <a:noFill/>
          </a:ln>
        </p:spPr>
      </p:pic>
      <p:sp>
        <p:nvSpPr>
          <p:cNvPr id="228" name="Скругленный прямоугольник 1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29" name="TextBox 2"/>
          <p:cNvSpPr/>
          <p:nvPr/>
        </p:nvSpPr>
        <p:spPr>
          <a:xfrm>
            <a:off x="375480" y="376920"/>
            <a:ext cx="1598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т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о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р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я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 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в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р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у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о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л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о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г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</a:t>
            </a: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TextBox 3"/>
          <p:cNvSpPr/>
          <p:nvPr/>
        </p:nvSpPr>
        <p:spPr>
          <a:xfrm>
            <a:off x="1754280" y="454680"/>
            <a:ext cx="24159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Г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е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н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е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т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ч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е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с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к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й 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м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а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т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е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р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а</a:t>
            </a:r>
            <a:r>
              <a:rPr b="0" lang="ru-RU" sz="1200" strike="noStrike" u="none">
                <a:solidFill>
                  <a:schemeClr val="dk1"/>
                </a:solidFill>
                <a:uFillTx/>
                <a:latin typeface="Arial"/>
              </a:rPr>
              <a:t>л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TextBox 5"/>
          <p:cNvSpPr/>
          <p:nvPr/>
        </p:nvSpPr>
        <p:spPr>
          <a:xfrm rot="16200000">
            <a:off x="11178360" y="5515560"/>
            <a:ext cx="1104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TextBox 6"/>
          <p:cNvSpPr/>
          <p:nvPr/>
        </p:nvSpPr>
        <p:spPr>
          <a:xfrm>
            <a:off x="11512080" y="6314400"/>
            <a:ext cx="421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3" name="Прямая соединительная линия 3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34" name="TextBox 7"/>
          <p:cNvSpPr/>
          <p:nvPr/>
        </p:nvSpPr>
        <p:spPr>
          <a:xfrm>
            <a:off x="7077960" y="1227600"/>
            <a:ext cx="3769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Паразитизм вирусов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5" name="Прямая соединительная линия 4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36" name="Прямая соединительная линия 5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37" name="Прямая соединительная линия 6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38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cxnSp>
        <p:nvCxnSpPr>
          <p:cNvPr id="239" name="Прямая соединительная линия 7"/>
          <p:cNvCxnSpPr/>
          <p:nvPr/>
        </p:nvCxnSpPr>
        <p:spPr>
          <a:xfrm>
            <a:off x="6053400" y="991800"/>
            <a:ext cx="1080" cy="524592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40" name="AutoShape 1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1" name="AutoShape 3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42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760" cy="744480"/>
          </a:xfrm>
          <a:prstGeom prst="rect">
            <a:avLst/>
          </a:prstGeom>
          <a:ln w="0">
            <a:noFill/>
          </a:ln>
        </p:spPr>
      </p:pic>
      <p:sp>
        <p:nvSpPr>
          <p:cNvPr id="243" name="Прямоугольник 2"/>
          <p:cNvSpPr/>
          <p:nvPr/>
        </p:nvSpPr>
        <p:spPr>
          <a:xfrm>
            <a:off x="614880" y="4344840"/>
            <a:ext cx="49269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4. Паразиты паразитов: HDV не способен кодировать свои белки капсида и сам завершить цикл, вместо этого он использует зараженные HBV гепатоциты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6224760" y="1767600"/>
            <a:ext cx="5369400" cy="82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Что такое паразитизм?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Один организм живет за счет другого, причиняя ему вред.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Полная физическая и физиологическая зависимость от хозяина.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Особенности внутриклеточного паразитизма вирусов: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Высшая степень паразитизма.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Полная зависимость метаболизма вируса от клетки-хозяина.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Генетическая интеграция: вирусы могут встраивать свой геном в геном хозяина.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Неклеточная форма жизни: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Вирусы кодируют только операционные системы для воспроизведения и белки вирионов.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</a:rPr>
              <a:t>"Паразиты паразитов":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Некоторые вирусы паразитируют на других вирусах.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Пример: вирус-сателлит гепатита D, который зависит от гепатита B.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44280" y="1528200"/>
            <a:ext cx="6040800" cy="24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Скругленный прямоугольник 45"/>
          <p:cNvSpPr/>
          <p:nvPr/>
        </p:nvSpPr>
        <p:spPr>
          <a:xfrm>
            <a:off x="295560" y="225360"/>
            <a:ext cx="11599560" cy="7660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47" name="TextBox 10"/>
          <p:cNvSpPr/>
          <p:nvPr/>
        </p:nvSpPr>
        <p:spPr>
          <a:xfrm rot="16200000">
            <a:off x="11178720" y="5500440"/>
            <a:ext cx="11044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fa4012"/>
                </a:solidFill>
                <a:uFillTx/>
                <a:latin typeface="Arial"/>
              </a:rPr>
              <a:t>I.2025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Box 11"/>
          <p:cNvSpPr/>
          <p:nvPr/>
        </p:nvSpPr>
        <p:spPr>
          <a:xfrm>
            <a:off x="11579400" y="6314400"/>
            <a:ext cx="306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173c90"/>
                </a:solidFill>
                <a:uFillTx/>
                <a:latin typeface="Arial"/>
              </a:rPr>
              <a:t>8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9" name="Прямая соединительная линия 15"/>
          <p:cNvCxnSpPr/>
          <p:nvPr/>
        </p:nvCxnSpPr>
        <p:spPr>
          <a:xfrm>
            <a:off x="11579040" y="6240600"/>
            <a:ext cx="28908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50" name="TextBox 38"/>
          <p:cNvSpPr/>
          <p:nvPr/>
        </p:nvSpPr>
        <p:spPr>
          <a:xfrm>
            <a:off x="375480" y="376920"/>
            <a:ext cx="1598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История вирусологии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TextBox 39"/>
          <p:cNvSpPr/>
          <p:nvPr/>
        </p:nvSpPr>
        <p:spPr>
          <a:xfrm>
            <a:off x="1974960" y="376920"/>
            <a:ext cx="2250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Заключение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2" name="Прямая соединительная линия 41"/>
          <p:cNvCxnSpPr/>
          <p:nvPr/>
        </p:nvCxnSpPr>
        <p:spPr>
          <a:xfrm>
            <a:off x="4190760" y="607680"/>
            <a:ext cx="2185200" cy="1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53" name="Прямая соединительная линия 42"/>
          <p:cNvCxnSpPr/>
          <p:nvPr/>
        </p:nvCxnSpPr>
        <p:spPr>
          <a:xfrm>
            <a:off x="637488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54" name="Прямая соединительная линия 46"/>
          <p:cNvCxnSpPr/>
          <p:nvPr/>
        </p:nvCxnSpPr>
        <p:spPr>
          <a:xfrm>
            <a:off x="9295560" y="466200"/>
            <a:ext cx="1080" cy="28908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55" name="TextBox 1"/>
          <p:cNvSpPr/>
          <p:nvPr/>
        </p:nvSpPr>
        <p:spPr>
          <a:xfrm>
            <a:off x="295560" y="1374840"/>
            <a:ext cx="7389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600" strike="noStrike" u="none">
                <a:solidFill>
                  <a:srgbClr val="fa4012"/>
                </a:solidFill>
                <a:uFillTx/>
                <a:latin typeface="Arial"/>
              </a:rPr>
              <a:t>Заключение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6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077960" y="389520"/>
            <a:ext cx="1606680" cy="451800"/>
          </a:xfrm>
          <a:prstGeom prst="rect">
            <a:avLst/>
          </a:prstGeom>
          <a:ln w="0">
            <a:noFill/>
          </a:ln>
        </p:spPr>
      </p:pic>
      <p:sp>
        <p:nvSpPr>
          <p:cNvPr id="257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8" name="AutoShape 4"/>
          <p:cNvSpPr/>
          <p:nvPr/>
        </p:nvSpPr>
        <p:spPr>
          <a:xfrm>
            <a:off x="307800" y="79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9" name="AutoShape 6"/>
          <p:cNvSpPr/>
          <p:nvPr/>
        </p:nvSpPr>
        <p:spPr>
          <a:xfrm>
            <a:off x="460440" y="16020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0" name="AutoShape 8"/>
          <p:cNvSpPr/>
          <p:nvPr/>
        </p:nvSpPr>
        <p:spPr>
          <a:xfrm>
            <a:off x="612720" y="31284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1" name="AutoShape 10"/>
          <p:cNvSpPr/>
          <p:nvPr/>
        </p:nvSpPr>
        <p:spPr>
          <a:xfrm>
            <a:off x="765000" y="4651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2" name="AutoShape 12"/>
          <p:cNvSpPr/>
          <p:nvPr/>
        </p:nvSpPr>
        <p:spPr>
          <a:xfrm>
            <a:off x="917640" y="61740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3" name="AutoShape 14"/>
          <p:cNvSpPr/>
          <p:nvPr/>
        </p:nvSpPr>
        <p:spPr>
          <a:xfrm>
            <a:off x="1069920" y="77004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4" name="AutoShape 16"/>
          <p:cNvSpPr/>
          <p:nvPr/>
        </p:nvSpPr>
        <p:spPr>
          <a:xfrm>
            <a:off x="1222200" y="92232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5" name="Прямоугольник 19"/>
          <p:cNvSpPr/>
          <p:nvPr/>
        </p:nvSpPr>
        <p:spPr>
          <a:xfrm>
            <a:off x="155520" y="2055600"/>
            <a:ext cx="11080080" cy="45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Calibri"/>
              </a:rPr>
              <a:t>Вирусы – неклеточная форма жизни, объединённые  в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Calibri"/>
              </a:rPr>
              <a:t>Абсолютная зависимость от клетки-хозяина.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Вирусология – это наука о морфологии, физиологии, генетике, экологии и эволюции вирусов. Представляет собой самостоятельную научную дисциплину, её разделяют на </a:t>
            </a:r>
            <a:r>
              <a:rPr b="1" lang="ru-RU" sz="1500" strike="noStrike" u="none">
                <a:solidFill>
                  <a:schemeClr val="dk1"/>
                </a:solidFill>
                <a:uFillTx/>
                <a:latin typeface="Calibri"/>
              </a:rPr>
              <a:t>общую</a:t>
            </a: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 и </a:t>
            </a:r>
            <a:r>
              <a:rPr b="1" lang="ru-RU" sz="1500" strike="noStrike" u="none">
                <a:solidFill>
                  <a:schemeClr val="dk1"/>
                </a:solidFill>
                <a:uFillTx/>
                <a:latin typeface="Calibri"/>
              </a:rPr>
              <a:t>частную</a:t>
            </a: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, а вирусологические исследования на </a:t>
            </a:r>
            <a:r>
              <a:rPr b="1" lang="ru-RU" sz="1500" strike="noStrike" u="none">
                <a:solidFill>
                  <a:schemeClr val="dk1"/>
                </a:solidFill>
                <a:uFillTx/>
                <a:latin typeface="Calibri"/>
              </a:rPr>
              <a:t>фундаментальные</a:t>
            </a: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 и </a:t>
            </a:r>
            <a:r>
              <a:rPr b="1" lang="ru-RU" sz="1500" strike="noStrike" u="none">
                <a:solidFill>
                  <a:schemeClr val="dk1"/>
                </a:solidFill>
                <a:uFillTx/>
                <a:latin typeface="Calibri"/>
              </a:rPr>
              <a:t>прикладные</a:t>
            </a: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. 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Предметом фундаментальных исследований является архитектура вирионов, состав вирионов, особенности взаимодействия вирусов с клеткой, способы переноса наследственной информации, молекулярные механизмы синтеза элементов, их процесс объединения в единое целое, молекулярные механизмы изменчивости. 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Прикладные связаны с решением проблем медицины, ветеринарии и фитопатологии. 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ru-RU" sz="1500" strike="noStrike" u="none">
                <a:solidFill>
                  <a:schemeClr val="dk1"/>
                </a:solidFill>
                <a:uFillTx/>
                <a:latin typeface="Calibri"/>
              </a:rPr>
              <a:t>Медицинская и ветеринарная вирусология исследуют вирусы-паразиты человека и животных, а также их роль в этиологии и патогенезе инфекционных заболеваний, также разрабатывают методы специальной диагностики специфической профилактики.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AutoShape 2"/>
          <p:cNvSpPr/>
          <p:nvPr/>
        </p:nvSpPr>
        <p:spPr>
          <a:xfrm>
            <a:off x="1374840" y="107460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7" name="AutoShape 4"/>
          <p:cNvSpPr/>
          <p:nvPr/>
        </p:nvSpPr>
        <p:spPr>
          <a:xfrm>
            <a:off x="1527120" y="122724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Скругленный прямоугольник 2"/>
          <p:cNvSpPr/>
          <p:nvPr/>
        </p:nvSpPr>
        <p:spPr>
          <a:xfrm>
            <a:off x="663120" y="1015920"/>
            <a:ext cx="10864800" cy="4989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173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269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6680" cy="451800"/>
          </a:xfrm>
          <a:prstGeom prst="rect">
            <a:avLst/>
          </a:prstGeom>
          <a:ln w="0">
            <a:noFill/>
          </a:ln>
        </p:spPr>
      </p:pic>
      <p:sp>
        <p:nvSpPr>
          <p:cNvPr id="270" name="TextBox 4"/>
          <p:cNvSpPr/>
          <p:nvPr/>
        </p:nvSpPr>
        <p:spPr>
          <a:xfrm>
            <a:off x="2894760" y="3136680"/>
            <a:ext cx="64015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200" strike="noStrike" u="none">
                <a:solidFill>
                  <a:srgbClr val="fa4012"/>
                </a:solidFill>
                <a:uFillTx/>
                <a:latin typeface="Arial"/>
              </a:rPr>
              <a:t>СПАСИБО ЗА ВНИМАНИЕ!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TextBox 9"/>
          <p:cNvSpPr/>
          <p:nvPr/>
        </p:nvSpPr>
        <p:spPr>
          <a:xfrm>
            <a:off x="2054880" y="5426640"/>
            <a:ext cx="8080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Auto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4003</TotalTime>
  <Application>LibreOffice/24.8.2.1$Linux_X86_64 LibreOffice_project/d2333ca8202241beded14b8ee9021e67de4c50ce</Application>
  <AppVersion>15.0000</AppVersion>
  <Words>851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2025-01-09T02:01:09Z</dcterms:modified>
  <cp:revision>67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i4>10</vt:i4>
  </property>
</Properties>
</file>